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1" r:id="rId3"/>
    <p:sldId id="268" r:id="rId4"/>
    <p:sldId id="322" r:id="rId5"/>
    <p:sldId id="321" r:id="rId7"/>
    <p:sldId id="314" r:id="rId8"/>
    <p:sldId id="337" r:id="rId9"/>
    <p:sldId id="341" r:id="rId10"/>
    <p:sldId id="339" r:id="rId11"/>
    <p:sldId id="340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0" r:id="rId20"/>
    <p:sldId id="351" r:id="rId21"/>
    <p:sldId id="356" r:id="rId22"/>
    <p:sldId id="357" r:id="rId23"/>
    <p:sldId id="358" r:id="rId24"/>
    <p:sldId id="323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7CB"/>
    <a:srgbClr val="685EF3"/>
    <a:srgbClr val="32CB9C"/>
    <a:srgbClr val="EEF1FF"/>
    <a:srgbClr val="9892FE"/>
    <a:srgbClr val="DEE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602" y="1230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DC5F1-DD1A-4820-9CF1-944362BD5D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19CB-C725-4239-8D1B-DEC81C5ED7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0642-E7D1-4315-85F6-B2983CF3324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82344" y="2507229"/>
            <a:ext cx="2627313" cy="262731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748142" y="1904997"/>
            <a:ext cx="3048004" cy="304800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Mai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laptop-02.png" descr="laptop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29" y="1900066"/>
            <a:ext cx="7362143" cy="4023069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016000" dist="381000" dir="5400000" rotWithShape="0">
              <a:srgbClr val="000000">
                <a:alpha val="20000"/>
              </a:srgbClr>
            </a:outerShdw>
          </a:effectLst>
        </p:spPr>
      </p:pic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952673" y="2156123"/>
            <a:ext cx="5297055" cy="32992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l">
              <a:defRPr sz="1000"/>
            </a:lvl1pPr>
          </a:lstStyle>
          <a:p>
            <a:r>
              <a:rPr lang="en-US" smtClean="0"/>
              <a:t>Drag To Upload Image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013184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185556 h 6858000"/>
              <a:gd name="connsiteX3" fmla="*/ 0 w 12192000"/>
              <a:gd name="connsiteY3" fmla="*/ 0 h 6858000"/>
              <a:gd name="connsiteX4" fmla="*/ 1560333 w 12192000"/>
              <a:gd name="connsiteY4" fmla="*/ 0 h 6858000"/>
              <a:gd name="connsiteX5" fmla="*/ 599552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0131842" y="0"/>
                </a:moveTo>
                <a:lnTo>
                  <a:pt x="12192000" y="0"/>
                </a:lnTo>
                <a:lnTo>
                  <a:pt x="12192000" y="3185556"/>
                </a:lnTo>
                <a:close/>
                <a:moveTo>
                  <a:pt x="0" y="0"/>
                </a:moveTo>
                <a:lnTo>
                  <a:pt x="1560333" y="0"/>
                </a:lnTo>
                <a:lnTo>
                  <a:pt x="5995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/>
        </p:nvSpPr>
        <p:spPr>
          <a:xfrm>
            <a:off x="400050" y="419100"/>
            <a:ext cx="113919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r="5400000" sx="101000" sy="101000" algn="t" rotWithShape="0">
              <a:schemeClr val="accent4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20.xml"/><Relationship Id="rId2" Type="http://schemas.openxmlformats.org/officeDocument/2006/relationships/image" Target="../media/image24.png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596" y="533400"/>
            <a:ext cx="11238808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5568751" y="1239295"/>
            <a:ext cx="6004652" cy="4743675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476885" y="2944495"/>
            <a:ext cx="4603750" cy="213868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金融服务平台</a:t>
            </a:r>
            <a:endParaRPr lang="zh-CN" sz="4400" dirty="0" smtClean="0"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algn="r">
              <a:lnSpc>
                <a:spcPct val="130000"/>
              </a:lnSpc>
            </a:pPr>
            <a:r>
              <a:rPr lang="zh-CN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投标人操作手册</a:t>
            </a:r>
            <a:endParaRPr lang="zh-CN" altLang="en-US" sz="44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+mn-ea"/>
            </a:endParaRPr>
          </a:p>
        </p:txBody>
      </p:sp>
      <p:pic>
        <p:nvPicPr>
          <p:cNvPr id="2" name="图片 1" descr="明川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994410"/>
            <a:ext cx="3225165" cy="96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74"/>
          <a:stretch>
            <a:fillRect/>
          </a:stretch>
        </p:blipFill>
        <p:spPr>
          <a:xfrm>
            <a:off x="378460" y="409575"/>
            <a:ext cx="11416030" cy="4922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16830" y="5662295"/>
            <a:ext cx="1718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办理保函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955" y="409575"/>
            <a:ext cx="11403330" cy="5283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12390" y="5852795"/>
            <a:ext cx="750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先在页面上方点击</a:t>
            </a:r>
            <a:r>
              <a:rPr lang="en-US" altLang="zh-CN"/>
              <a:t>“</a:t>
            </a:r>
            <a:r>
              <a:rPr lang="zh-CN" altLang="en-US"/>
              <a:t>保函产品选择</a:t>
            </a:r>
            <a:r>
              <a:rPr lang="en-US" altLang="zh-CN"/>
              <a:t>”</a:t>
            </a:r>
            <a:r>
              <a:rPr lang="zh-CN" altLang="en-US"/>
              <a:t>，然后勾选</a:t>
            </a:r>
            <a:r>
              <a:rPr lang="en-US" altLang="zh-CN"/>
              <a:t>“</a:t>
            </a:r>
            <a:r>
              <a:rPr lang="zh-CN" altLang="en-US"/>
              <a:t>明川网络</a:t>
            </a:r>
            <a:r>
              <a:rPr lang="en-US" altLang="zh-CN"/>
              <a:t>”</a:t>
            </a:r>
            <a:r>
              <a:rPr lang="zh-CN" altLang="en-US"/>
              <a:t>，最后点击</a:t>
            </a:r>
            <a:r>
              <a:rPr lang="en-US" altLang="zh-CN"/>
              <a:t>“</a:t>
            </a:r>
            <a:r>
              <a:rPr lang="zh-CN" altLang="en-US"/>
              <a:t>确定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2380" b="1656"/>
          <a:stretch>
            <a:fillRect/>
          </a:stretch>
        </p:blipFill>
        <p:spPr>
          <a:xfrm>
            <a:off x="403860" y="499745"/>
            <a:ext cx="11281410" cy="4356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67680" y="5637530"/>
            <a:ext cx="178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明川保函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19500" y="5861050"/>
            <a:ext cx="749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按图片标注顺序完善信息，然后点击</a:t>
            </a:r>
            <a:r>
              <a:rPr lang="en-US" altLang="zh-CN"/>
              <a:t>“</a:t>
            </a:r>
            <a:r>
              <a:rPr lang="zh-CN" altLang="en-US"/>
              <a:t>提交申请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45"/>
          <a:stretch>
            <a:fillRect/>
          </a:stretch>
        </p:blipFill>
        <p:spPr>
          <a:xfrm>
            <a:off x="400050" y="394335"/>
            <a:ext cx="11388725" cy="5253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18130" y="5337175"/>
            <a:ext cx="705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明川平台现有多家出函机构，以下以</a:t>
            </a:r>
            <a:r>
              <a:rPr lang="en-US" altLang="zh-CN"/>
              <a:t> “</a:t>
            </a:r>
            <a:r>
              <a:rPr lang="zh-CN" altLang="en-US"/>
              <a:t>开泰担保</a:t>
            </a:r>
            <a:r>
              <a:rPr lang="en-US" altLang="zh-CN"/>
              <a:t>” </a:t>
            </a:r>
            <a:r>
              <a:rPr lang="zh-CN" altLang="en-US"/>
              <a:t>为例演示之后流程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240" y="371475"/>
            <a:ext cx="11389360" cy="4998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6715" y="406400"/>
            <a:ext cx="11391265" cy="5036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39995" y="5896610"/>
            <a:ext cx="2421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在弹出窗口点击</a:t>
            </a:r>
            <a:r>
              <a:rPr lang="en-US" altLang="zh-CN"/>
              <a:t>“</a:t>
            </a:r>
            <a:r>
              <a:rPr lang="zh-CN" altLang="en-US"/>
              <a:t>确认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232" r="545" b="-228"/>
          <a:stretch>
            <a:fillRect/>
          </a:stretch>
        </p:blipFill>
        <p:spPr>
          <a:xfrm>
            <a:off x="419735" y="401320"/>
            <a:ext cx="11352530" cy="5451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9910" y="5852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先填写联系人信息，再点击</a:t>
            </a:r>
            <a:r>
              <a:rPr lang="en-US" altLang="zh-CN"/>
              <a:t>“</a:t>
            </a:r>
            <a:r>
              <a:rPr lang="zh-CN" altLang="en-US"/>
              <a:t>立即投保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0"/>
          <a:stretch>
            <a:fillRect/>
          </a:stretch>
        </p:blipFill>
        <p:spPr>
          <a:xfrm>
            <a:off x="400050" y="421005"/>
            <a:ext cx="11410315" cy="5177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8355" y="5807710"/>
            <a:ext cx="10730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声明及投标保证金委托合同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确认无误后，</a:t>
            </a:r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进行签章，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点击“</a:t>
            </a:r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同意协议并投保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”按钮，进入下一步操作。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0530" y="443865"/>
            <a:ext cx="8498840" cy="5628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29370" y="1650365"/>
            <a:ext cx="2513965" cy="3556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按照页面账户信息支付保函费用，务必使用</a:t>
            </a:r>
            <a:r>
              <a:rPr lang="zh-CN" altLang="en-US">
                <a:solidFill>
                  <a:srgbClr val="FF0000"/>
                </a:solidFill>
              </a:rPr>
              <a:t>企业基本户进行</a:t>
            </a:r>
            <a:r>
              <a:rPr lang="zh-CN" altLang="en-US">
                <a:solidFill>
                  <a:schemeClr val="tx1"/>
                </a:solidFill>
              </a:rPr>
              <a:t>缴费。</a:t>
            </a:r>
            <a:r>
              <a:rPr lang="en-US" altLang="zh-CN">
                <a:solidFill>
                  <a:schemeClr val="tx1"/>
                </a:solidFill>
              </a:rPr>
              <a:t>     </a:t>
            </a: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</a:t>
            </a:r>
            <a:r>
              <a:rPr lang="zh-CN" altLang="en-US">
                <a:solidFill>
                  <a:schemeClr val="tx1"/>
                </a:solidFill>
              </a:rPr>
              <a:t>上传缴费凭证图片后，可拨打客服电话：0371-28933666  确认出函。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9415" y="416560"/>
            <a:ext cx="7526655" cy="5637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60105" y="2571115"/>
            <a:ext cx="2755265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后台审核通过后，刷新页面，下载保函文件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E1EEFF"/>
              </a:clrFrom>
              <a:clrTo>
                <a:srgbClr val="E1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3851831" y="558644"/>
            <a:ext cx="3940052" cy="31126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88110" y="3429000"/>
            <a:ext cx="946531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/>
              <a:t>浏览器环境要求：</a:t>
            </a:r>
            <a:br>
              <a:rPr lang="zh-CN" altLang="en-US"/>
            </a:b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、请尽量使用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IE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浏览器，并且保障版本在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以上；其他如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、百度等第三方浏览器可能存在一点的不兼容性，会导致系统使用异常。</a:t>
            </a:r>
            <a:endParaRPr lang="en-US" altLang="zh-CN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、若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登录或者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签章存在不兼容现象，可在登录页面的右下侧点击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插件按钮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下载最新的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驱动。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173" r="-563" b="217"/>
          <a:stretch>
            <a:fillRect/>
          </a:stretch>
        </p:blipFill>
        <p:spPr>
          <a:xfrm>
            <a:off x="392430" y="419735"/>
            <a:ext cx="7586980" cy="5077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8573135" y="2492375"/>
            <a:ext cx="2519045" cy="1353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60000"/>
              </a:lnSpc>
            </a:pPr>
            <a:r>
              <a:rPr lang="en-US" sz="16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800">
                <a:sym typeface="+mn-ea"/>
              </a:rPr>
              <a:t> 保函开具成功，投标单位可以下载PDF格式的协议与电子保函。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9" r="11" b="572"/>
          <a:stretch>
            <a:fillRect/>
          </a:stretch>
        </p:blipFill>
        <p:spPr>
          <a:xfrm>
            <a:off x="386715" y="420370"/>
            <a:ext cx="11417300" cy="4311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3470" y="5671820"/>
            <a:ext cx="795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返回交易中心投标项目，查看保函办理状态，显示</a:t>
            </a:r>
            <a:r>
              <a:rPr lang="en-US" altLang="zh-CN"/>
              <a:t>“</a:t>
            </a:r>
            <a:r>
              <a:rPr lang="zh-CN" altLang="en-US"/>
              <a:t>已绑定</a:t>
            </a:r>
            <a:r>
              <a:rPr lang="en-US" altLang="zh-CN"/>
              <a:t>”</a:t>
            </a:r>
            <a:r>
              <a:rPr lang="zh-CN" altLang="en-US"/>
              <a:t>即保函已绑定成功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0" y="4097655"/>
            <a:ext cx="7981950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596" y="533400"/>
            <a:ext cx="11238808" cy="5791200"/>
          </a:xfrm>
          <a:prstGeom prst="rect">
            <a:avLst/>
          </a:prstGeom>
          <a:gradFill>
            <a:gsLst>
              <a:gs pos="0">
                <a:srgbClr val="E1EEFF"/>
              </a:gs>
              <a:gs pos="100000">
                <a:srgbClr val="E6F2F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4096821" y="828295"/>
            <a:ext cx="3754019" cy="2965675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3893185" y="4528820"/>
            <a:ext cx="4279900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客服电话：</a:t>
            </a:r>
            <a:r>
              <a:rPr lang="en-US" alt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0371-28933666</a:t>
            </a:r>
            <a:endParaRPr lang="en-US" altLang="zh-CN" sz="2400" b="1" cap="all" dirty="0">
              <a:solidFill>
                <a:srgbClr val="44457B"/>
              </a:solidFill>
              <a:effectLst>
                <a:outerShdw dist="63500" dir="3000000" algn="t" rotWithShape="0">
                  <a:prstClr val="black">
                    <a:alpha val="13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070" y="6005830"/>
            <a:ext cx="3094355" cy="227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 defTabSz="913765">
              <a:defRPr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注：本文档数据信息均为模拟展示使用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9045" y="3931285"/>
            <a:ext cx="4614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如有其他疑问，请拨打电话咨询</a:t>
            </a:r>
            <a:endParaRPr lang="zh-CN" sz="2400" b="1" cap="all" dirty="0">
              <a:solidFill>
                <a:srgbClr val="44457B"/>
              </a:solidFill>
              <a:effectLst>
                <a:outerShdw dist="63500" dir="3000000" algn="t" rotWithShape="0">
                  <a:prstClr val="black">
                    <a:alpha val="13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9182"/>
          <a:stretch>
            <a:fillRect/>
          </a:stretch>
        </p:blipFill>
        <p:spPr>
          <a:xfrm>
            <a:off x="388620" y="436880"/>
            <a:ext cx="7644765" cy="5991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22945" y="2479675"/>
            <a:ext cx="3418205" cy="2626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60000"/>
              </a:lnSpc>
              <a:buClrTx/>
              <a:buSzTx/>
              <a:buNone/>
            </a:pPr>
            <a:r>
              <a:rPr lang="en-US" altLang="zh-CN" sz="1800">
                <a:sym typeface="+mn-ea"/>
              </a:rPr>
              <a:t>       </a:t>
            </a:r>
            <a:r>
              <a:rPr lang="zh-CN" altLang="en-US" sz="1800">
                <a:sym typeface="+mn-ea"/>
              </a:rPr>
              <a:t>进入开封公共资源交易中心首页http://www.kfsggzyjyw.cn/，点击右下角的登录按钮，进入电子招投标交易平台。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1261745"/>
            <a:ext cx="8953500" cy="4333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9740" y="5771515"/>
            <a:ext cx="659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插入</a:t>
            </a:r>
            <a:r>
              <a:rPr lang="en-US" altLang="zh-CN"/>
              <a:t>CA</a:t>
            </a:r>
            <a:r>
              <a:rPr lang="zh-CN" altLang="en-US"/>
              <a:t>锁，点击</a:t>
            </a:r>
            <a:r>
              <a:rPr lang="en-US" altLang="zh-CN"/>
              <a:t>CA</a:t>
            </a:r>
            <a:r>
              <a:rPr lang="zh-CN" altLang="en-US"/>
              <a:t>证书登录，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然后进入系统再次输入密码口令。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1261745"/>
            <a:ext cx="8953500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65" b="841"/>
          <a:stretch>
            <a:fillRect/>
          </a:stretch>
        </p:blipFill>
        <p:spPr>
          <a:xfrm>
            <a:off x="430530" y="415290"/>
            <a:ext cx="11211560" cy="3655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23510" y="5478780"/>
            <a:ext cx="2618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ym typeface="+mn-ea"/>
              </a:rPr>
              <a:t>点击“参与投标”按钮</a:t>
            </a:r>
            <a:r>
              <a:rPr lang="zh-CN" sz="16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6" t="391" r="296"/>
          <a:stretch>
            <a:fillRect/>
          </a:stretch>
        </p:blipFill>
        <p:spPr>
          <a:xfrm>
            <a:off x="400685" y="409575"/>
            <a:ext cx="11390630" cy="2240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83635" y="5375275"/>
            <a:ext cx="5484495" cy="385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找到投标项目，点击参与投标，跳转至标段详情页面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875" y="409575"/>
            <a:ext cx="11397615" cy="4258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3350" y="5546090"/>
            <a:ext cx="713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文件下载及网上投标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栏目，选择所投标段对应文件进行下载。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6" t="397" r="125" b="199"/>
          <a:stretch>
            <a:fillRect/>
          </a:stretch>
        </p:blipFill>
        <p:spPr>
          <a:xfrm>
            <a:off x="401320" y="448310"/>
            <a:ext cx="11389360" cy="4765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7500" y="5565775"/>
            <a:ext cx="485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下载EGP版招标文件，填写联系人信息并提交</a:t>
            </a: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7510" y="404495"/>
            <a:ext cx="11396980" cy="4897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2800" y="5720715"/>
            <a:ext cx="588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先点击</a:t>
            </a:r>
            <a:r>
              <a:rPr lang="en-US" altLang="zh-CN"/>
              <a:t>“</a:t>
            </a:r>
            <a:r>
              <a:rPr lang="zh-CN" altLang="en-US"/>
              <a:t>保函办理及保证金绑定</a:t>
            </a:r>
            <a:r>
              <a:rPr lang="en-US" altLang="zh-CN"/>
              <a:t>”</a:t>
            </a:r>
            <a:r>
              <a:rPr lang="zh-CN" altLang="en-US"/>
              <a:t>，然后点击</a:t>
            </a:r>
            <a:r>
              <a:rPr lang="en-US" altLang="zh-CN"/>
              <a:t>“</a:t>
            </a:r>
            <a:r>
              <a:rPr lang="zh-CN" altLang="en-US"/>
              <a:t>保证金办理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ZTZmYWFhOWI1YzAyMDExNzgwZGNhMTYyZDEyZTJlO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WPS 演示</Application>
  <PresentationFormat>宽屏</PresentationFormat>
  <Paragraphs>52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Aharoni</vt:lpstr>
      <vt:lpstr>Yu Gothic UI Semibold</vt:lpstr>
      <vt:lpstr>Arial Unicode MS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Rainny</cp:lastModifiedBy>
  <cp:revision>58</cp:revision>
  <dcterms:created xsi:type="dcterms:W3CDTF">2021-02-03T07:46:00Z</dcterms:created>
  <dcterms:modified xsi:type="dcterms:W3CDTF">2023-12-28T07:47:46Z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3AAC1239BDE2492C80EEB05B17090897_11</vt:lpwstr>
  </property>
  <property fmtid="{D5CDD505-2E9C-101B-9397-08002B2CF9AE}" pid="3" name="KSOProductBuildVer">
    <vt:lpwstr>2052-12.1.0.16120</vt:lpwstr>
  </property>
</Properties>
</file>