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259" r:id="rId4"/>
    <p:sldId id="265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3" r:id="rId14"/>
    <p:sldId id="304" r:id="rId15"/>
    <p:sldId id="305" r:id="rId16"/>
    <p:sldId id="307" r:id="rId17"/>
    <p:sldId id="308" r:id="rId18"/>
    <p:sldId id="310" r:id="rId19"/>
    <p:sldId id="311" r:id="rId20"/>
    <p:sldId id="312" r:id="rId21"/>
    <p:sldId id="313" r:id="rId22"/>
    <p:sldId id="314" r:id="rId23"/>
    <p:sldId id="325" r:id="rId24"/>
    <p:sldId id="326" r:id="rId25"/>
    <p:sldId id="315" r:id="rId26"/>
    <p:sldId id="316" r:id="rId27"/>
    <p:sldId id="317" r:id="rId28"/>
    <p:sldId id="335" r:id="rId29"/>
    <p:sldId id="336" r:id="rId30"/>
    <p:sldId id="280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EA"/>
    <a:srgbClr val="CE292F"/>
    <a:srgbClr val="FFFFFF"/>
    <a:srgbClr val="C00000"/>
    <a:srgbClr val="18277C"/>
    <a:srgbClr val="2E7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 flipV="1">
            <a:off x="4786861" y="1931830"/>
            <a:ext cx="7405138" cy="4926169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4" name="任意多边形 3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" name="椭圆 5"/>
          <p:cNvSpPr>
            <a:spLocks noChangeAspect="1"/>
          </p:cNvSpPr>
          <p:nvPr/>
        </p:nvSpPr>
        <p:spPr>
          <a:xfrm>
            <a:off x="570865" y="4963795"/>
            <a:ext cx="273050" cy="273050"/>
          </a:xfrm>
          <a:prstGeom prst="ellipse">
            <a:avLst/>
          </a:prstGeom>
          <a:solidFill>
            <a:srgbClr val="2E7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66090" y="5439410"/>
            <a:ext cx="3849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北京汉唐智创科技有限公司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370116" y="3553110"/>
            <a:ext cx="5308194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4800" dirty="0" smtClean="0">
                <a:solidFill>
                  <a:srgbClr val="F9D42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  </a:t>
            </a:r>
            <a:r>
              <a:rPr lang="zh-CN" sz="4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金融服务平台</a:t>
            </a:r>
            <a:endParaRPr lang="zh-CN" sz="4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  <a:p>
            <a:pPr algn="r">
              <a:lnSpc>
                <a:spcPct val="130000"/>
              </a:lnSpc>
            </a:pPr>
            <a:r>
              <a:rPr 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投标人操作手册</a:t>
            </a:r>
            <a:endParaRPr lang="zh-CN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0" name="文本框 9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7345045" y="5761990"/>
            <a:ext cx="42494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方正兰亭超细黑简体" panose="02000000000000000000" pitchFamily="2" charset="-122"/>
                <a:cs typeface="Arial" panose="020B0604020202020204" pitchFamily="34" charset="0"/>
              </a:rPr>
              <a:t>Bidder Operation Manual </a:t>
            </a:r>
            <a:endParaRPr lang="en-US" altLang="zh-CN" sz="2000" b="1" dirty="0" smtClean="0">
              <a:solidFill>
                <a:schemeClr val="bg1"/>
              </a:solidFill>
              <a:latin typeface="Arial" panose="020B0604020202020204" pitchFamily="34" charset="0"/>
              <a:ea typeface="方正兰亭超细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7" name="图片 26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10370" y="502285"/>
            <a:ext cx="2343785" cy="586105"/>
          </a:xfrm>
          <a:prstGeom prst="rect">
            <a:avLst/>
          </a:prstGeom>
        </p:spPr>
      </p:pic>
      <p:pic>
        <p:nvPicPr>
          <p:cNvPr id="14" name="图片 13" descr="形状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756285"/>
            <a:ext cx="5692775" cy="35680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下载招标文件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点击下载填写项目联系人信息并提交。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保函办理</a:t>
            </a:r>
            <a:endParaRPr lang="zh-CN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电子保函办理及保证金绑定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栏目，右侧选择投标项目，点击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保函办理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66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选择汉唐智创电子保函平台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选择汉唐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智创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，点击确定。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申请保函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申请保函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按钮，跳转到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汉唐智创电子保函在线管理平台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en-US" alt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C:\Users\Administrator\Desktop\开封\11.jpg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6000" y="1455677"/>
            <a:ext cx="8640000" cy="42221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完善信息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首次进入电子保函平台后，保函平台会从交易平台获取部分企业信息，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投标人需在进行准入申请前完善经办人、证照信息等企业信息。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35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207250" y="461962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105650" y="456692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6591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金融产品准入申请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选择“金融产品准入申请”然后点击单次准入申请或长期准入申请，选择想要准入的担保机构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、保险、银行，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点击“申请准入”按钮进入下一步操作（显示已准入，则代表已经申请通过）。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21250" y="236537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819650" y="231267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84201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查看要购买电子保函的订单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我的申请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栏目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点击“查看”按钮，跳转至选择出函机构页面（列表按照由新到旧，从上至下排列）。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105900" y="3016250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004300" y="296545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676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选择担保机构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选择已完成申请准入操作的担保公司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、保险、银行，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点击“查看说明”确认收费标准，然后点击“选择”按钮进入下一步操作。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C:\Users\Administrator\Desktop\5.jpg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7365" y="1473563"/>
            <a:ext cx="8637270" cy="39858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61341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填写经办人信息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填写经办人信息，获取验证码，完成后点击“下一步”按钮，进入下一步操作。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398672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149590" y="366712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047355" y="3613785"/>
            <a:ext cx="4502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7505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确认担保委托保证合同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申请信息确认无误后，点击“确认条款”按钮，进入下一步操作。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274560" y="476059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171055" y="4702175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7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V="1">
            <a:off x="-1" y="1055404"/>
            <a:ext cx="8749553" cy="5820523"/>
            <a:chOff x="-5347" y="0"/>
            <a:chExt cx="6921186" cy="4604226"/>
          </a:xfrm>
          <a:solidFill>
            <a:srgbClr val="FFFFFF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" name="椭圆 4"/>
          <p:cNvSpPr/>
          <p:nvPr/>
        </p:nvSpPr>
        <p:spPr>
          <a:xfrm>
            <a:off x="9352938" y="1088777"/>
            <a:ext cx="461606" cy="461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663501" y="1855635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</a:t>
            </a:r>
            <a:endParaRPr lang="zh-CN" sz="36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文本框 16" descr="e7d195523061f1c0deeec63e560781cfd59afb0ea006f2a87ABB68BF51EA6619813959095094C18C62A12F549504892A4AAA8C1554C6663626E05CA27F281A14E6983772AFC3FB97135759321DEA3D704CB8FFD9D2544D20427D00997056F5C96BEB36E87B176A9A2B0208D5F0253CAA64F289E16775627845AD05F6A8DA43D217D906D92F737DD9"/>
          <p:cNvSpPr txBox="1"/>
          <p:nvPr/>
        </p:nvSpPr>
        <p:spPr>
          <a:xfrm rot="5400000">
            <a:off x="4814346" y="4325428"/>
            <a:ext cx="225972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2E7EF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Kartika" panose="02020503030404060203" pitchFamily="18" charset="0"/>
              </a:rPr>
              <a:t>CONCENTS</a:t>
            </a:r>
            <a:endParaRPr lang="zh-CN" altLang="en-US" sz="1400" b="1" dirty="0" smtClean="0">
              <a:solidFill>
                <a:srgbClr val="2E7EFB"/>
              </a:solidFill>
              <a:latin typeface="Calibri" panose="020F0502020204030204" pitchFamily="34" charset="0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59045" y="3365202"/>
            <a:ext cx="1477328" cy="25353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600" dirty="0" smtClean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 录</a:t>
            </a:r>
            <a:endParaRPr lang="zh-CN" altLang="en-US" sz="6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9352938" y="3247777"/>
            <a:ext cx="461606" cy="461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663501" y="4014635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3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电子保函功能简介</a:t>
            </a:r>
            <a:endParaRPr lang="en-US" altLang="zh-CN" sz="36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 descr="图层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170" y="3039745"/>
            <a:ext cx="4123055" cy="30556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协议签订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点击“电子签章” 按钮，多页签章和骑缝章完成签章动作后，自动出现“下一步”按钮，点击进入下一步操作。（若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电子签章不能正常显示，则可以通过左侧的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插件下载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按钮下载安装插件。）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9" name="图片 8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661150" y="3653790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65900" y="360172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协议签订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签章成功，点击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保存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（若点电子签章不能正常显示，则可以通过左侧的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插件下载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按钮下载安装插件。）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931150" y="459422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835900" y="454152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协议签订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已签章，点击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下一步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149850" y="439102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48250" y="433832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保费支付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49935" y="5786755"/>
            <a:ext cx="10692130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保费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支付”进入支付界面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选择支付方式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点击下一步对该保函费用支付，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若银行列表无公司基本户所属银行，请联系汉唐客服。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支付成功后自动出现“提交申请”按钮，见下一页；</a:t>
            </a:r>
            <a:r>
              <a:rPr sz="16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（投标企业须从其基本账户支付电子保函费用）</a:t>
            </a:r>
            <a:endParaRPr sz="1600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C:\Users\Administrator\Desktop\电子保函在线管理平台操作流程\新建文件夹\11.jpg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6730" y="1455420"/>
            <a:ext cx="8638540" cy="402218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642350" y="334200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540750" y="330200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676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提交申请意向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保费支付成功后，点击“提交申请”后等待担保公司在线审核，审核完成后进入下一步操作。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9" name="图片 8" descr="C:\Users\Administrator\Desktop\电子保函在线管理平台操作流程\新建文件夹\12.jpg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6413" y="1455593"/>
            <a:ext cx="8639175" cy="40220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889750" y="226377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94500" y="221107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保函发放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保函开具成功，投标单位可以在线预览和下载PDF格式的电子保函。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718550" y="369887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623300" y="364617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查看保函生效状态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返回资源中心，查看保函办理状态，显示绿色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已绑定投标保函，保函已生效！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则表示保函生效。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313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093075" y="186626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999730" y="181737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电子保函下载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电子保函和协议合同均可下载。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5863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168640" y="2736215"/>
            <a:ext cx="107315" cy="9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074660" y="2675890"/>
            <a:ext cx="412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 flipV="1">
            <a:off x="4786861" y="1931830"/>
            <a:ext cx="7405138" cy="4926169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4" name="任意多边形 3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pic>
        <p:nvPicPr>
          <p:cNvPr id="27" name="图片 26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10370" y="502285"/>
            <a:ext cx="2343785" cy="586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6090" y="4493260"/>
            <a:ext cx="4398010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北京汉唐智创科技有限公司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电话：0371-55906426  0371-58670003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地址：河南省郑州市管城区商鼎路泰宏国际广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场B座19楼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注：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文档数据信息均为模拟展示使用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7345045" y="3371215"/>
            <a:ext cx="4333240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</a:pPr>
            <a:r>
              <a:rPr lang="zh-CN" sz="4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专注为您提供</a:t>
            </a:r>
            <a:endParaRPr lang="zh-CN" sz="4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  <a:p>
            <a:pPr algn="dist">
              <a:lnSpc>
                <a:spcPct val="130000"/>
              </a:lnSpc>
            </a:pPr>
            <a:r>
              <a:rPr 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无忧运维服务</a:t>
            </a:r>
            <a:endParaRPr lang="zh-CN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6" name="文本框 15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665595" y="5504180"/>
            <a:ext cx="492887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方正兰亭超细黑简体" panose="02000000000000000000" pitchFamily="2" charset="-122"/>
                <a:cs typeface="Arial" panose="020B0604020202020204" pitchFamily="34" charset="0"/>
              </a:rPr>
              <a:t>Focus on providing you with worry-free operation and maintenance services</a:t>
            </a:r>
            <a:endParaRPr lang="en-US" altLang="zh-CN" b="1" dirty="0" smtClean="0">
              <a:solidFill>
                <a:schemeClr val="bg1"/>
              </a:solidFill>
              <a:latin typeface="Arial" panose="020B0604020202020204" pitchFamily="34" charset="0"/>
              <a:ea typeface="方正兰亭超细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4" t="5634" r="8432" b="69390"/>
          <a:stretch>
            <a:fillRect/>
          </a:stretch>
        </p:blipFill>
        <p:spPr>
          <a:xfrm>
            <a:off x="205062" y="434975"/>
            <a:ext cx="5610195" cy="39689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3383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浏览器环境要求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379335" y="1930400"/>
            <a:ext cx="4298315" cy="402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、请尽量使用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IE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浏览器，并且保障版本在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以上；其他如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360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、百度等第三方浏览器可能存在一点的不兼容性，会导致系统使用异常。</a:t>
            </a:r>
            <a:endParaRPr lang="en-US" alt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endParaRPr lang="en-US" alt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、若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CA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登录或者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CA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签章存在不兼容现象，可在登录页面的右下侧点击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插件按钮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下载最新的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CA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驱动。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60000"/>
              </a:lnSpc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en-US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、所有数据仅为汉唐智创制作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操作流程使用。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图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2029460"/>
            <a:ext cx="6875145" cy="38519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进入公共资源交易中心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进入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所在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公共资源交易中心首页，点击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右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下角的登录按钮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进入电子招投标交易平台。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586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登陆电子招投标交易平台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插入CA锁,点击 “登录”按钮，然后进入系统再次输入密码口令。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785" y="3013710"/>
            <a:ext cx="4008120" cy="2773045"/>
          </a:xfrm>
          <a:prstGeom prst="rect">
            <a:avLst/>
          </a:prstGeom>
        </p:spPr>
      </p:pic>
      <p:pic>
        <p:nvPicPr>
          <p:cNvPr id="5" name="图片 4" descr="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00" y="14427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参与投标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参与投标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参与投标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参与投标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，跳转至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标段详情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标段信息详情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查看标段的具体信息。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下载招标文件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文件下载及网上投标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栏目，右侧选择所投标段文件进行下载。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2226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1647</Words>
  <Application>WPS 演示</Application>
  <PresentationFormat>宽屏</PresentationFormat>
  <Paragraphs>161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Aharoni</vt:lpstr>
      <vt:lpstr>PingFang SC Heavy</vt:lpstr>
      <vt:lpstr>方正兰亭超细黑简体</vt:lpstr>
      <vt:lpstr>Calibri</vt:lpstr>
      <vt:lpstr>Kartika</vt:lpstr>
      <vt:lpstr>PMingLiU-ExtB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溪-</cp:lastModifiedBy>
  <cp:revision>171</cp:revision>
  <dcterms:created xsi:type="dcterms:W3CDTF">2020-09-20T12:56:00Z</dcterms:created>
  <dcterms:modified xsi:type="dcterms:W3CDTF">2021-03-11T05:22:03Z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TemplateUUID">
    <vt:lpwstr>v1.0_mb_HJ5VT1Cw9ly/0nqD3LhHjA==</vt:lpwstr>
  </property>
</Properties>
</file>